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sldIdLst>
    <p:sldId id="256" r:id="rId2"/>
    <p:sldId id="260" r:id="rId3"/>
    <p:sldId id="262" r:id="rId4"/>
    <p:sldId id="258" r:id="rId5"/>
    <p:sldId id="257" r:id="rId6"/>
    <p:sldId id="263" r:id="rId7"/>
    <p:sldId id="266" r:id="rId8"/>
    <p:sldId id="267" r:id="rId9"/>
    <p:sldId id="268" r:id="rId10"/>
    <p:sldId id="259" r:id="rId11"/>
    <p:sldId id="264" r:id="rId12"/>
    <p:sldId id="265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30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E9DB9-B83B-42D5-8C0A-E3D6779E382A}" type="datetimeFigureOut">
              <a:rPr lang="zh-CN" altLang="en-US" smtClean="0"/>
              <a:t>2020/11/23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322F59-249F-40DF-AB76-0F56BD454F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8668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E9DB9-B83B-42D5-8C0A-E3D6779E382A}" type="datetimeFigureOut">
              <a:rPr lang="zh-CN" altLang="en-US" smtClean="0"/>
              <a:t>2020/11/23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322F59-249F-40DF-AB76-0F56BD454F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6375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E9DB9-B83B-42D5-8C0A-E3D6779E382A}" type="datetimeFigureOut">
              <a:rPr lang="zh-CN" altLang="en-US" smtClean="0"/>
              <a:t>2020/11/23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322F59-249F-40DF-AB76-0F56BD454F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9237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E9DB9-B83B-42D5-8C0A-E3D6779E382A}" type="datetimeFigureOut">
              <a:rPr lang="zh-CN" altLang="en-US" smtClean="0"/>
              <a:t>2020/11/23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322F59-249F-40DF-AB76-0F56BD454F67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277129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E9DB9-B83B-42D5-8C0A-E3D6779E382A}" type="datetimeFigureOut">
              <a:rPr lang="zh-CN" altLang="en-US" smtClean="0"/>
              <a:t>2020/11/23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322F59-249F-40DF-AB76-0F56BD454F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3183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E9DB9-B83B-42D5-8C0A-E3D6779E382A}" type="datetimeFigureOut">
              <a:rPr lang="zh-CN" altLang="en-US" smtClean="0"/>
              <a:t>2020/11/23</a:t>
            </a:fld>
            <a:endParaRPr lang="zh-CN" alt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322F59-249F-40DF-AB76-0F56BD454F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581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图片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E9DB9-B83B-42D5-8C0A-E3D6779E382A}" type="datetimeFigureOut">
              <a:rPr lang="zh-CN" altLang="en-US" smtClean="0"/>
              <a:t>2020/11/23</a:t>
            </a:fld>
            <a:endParaRPr lang="zh-CN" alt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322F59-249F-40DF-AB76-0F56BD454F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0607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E9DB9-B83B-42D5-8C0A-E3D6779E382A}" type="datetimeFigureOut">
              <a:rPr lang="zh-CN" altLang="en-US" smtClean="0"/>
              <a:t>2020/11/23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322F59-249F-40DF-AB76-0F56BD454F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070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E9DB9-B83B-42D5-8C0A-E3D6779E382A}" type="datetimeFigureOut">
              <a:rPr lang="zh-CN" altLang="en-US" smtClean="0"/>
              <a:t>2020/11/23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322F59-249F-40DF-AB76-0F56BD454F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5679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E9DB9-B83B-42D5-8C0A-E3D6779E382A}" type="datetimeFigureOut">
              <a:rPr lang="zh-CN" altLang="en-US" smtClean="0"/>
              <a:t>2020/11/23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322F59-249F-40DF-AB76-0F56BD454F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4544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E9DB9-B83B-42D5-8C0A-E3D6779E382A}" type="datetimeFigureOut">
              <a:rPr lang="zh-CN" altLang="en-US" smtClean="0"/>
              <a:t>2020/11/23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322F59-249F-40DF-AB76-0F56BD454F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1965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E9DB9-B83B-42D5-8C0A-E3D6779E382A}" type="datetimeFigureOut">
              <a:rPr lang="zh-CN" altLang="en-US" smtClean="0"/>
              <a:t>2020/11/23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322F59-249F-40DF-AB76-0F56BD454F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2669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E9DB9-B83B-42D5-8C0A-E3D6779E382A}" type="datetimeFigureOut">
              <a:rPr lang="zh-CN" altLang="en-US" smtClean="0"/>
              <a:t>2020/11/23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322F59-249F-40DF-AB76-0F56BD454F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4574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E9DB9-B83B-42D5-8C0A-E3D6779E382A}" type="datetimeFigureOut">
              <a:rPr lang="zh-CN" altLang="en-US" smtClean="0"/>
              <a:t>2020/11/23</a:t>
            </a:fld>
            <a:endParaRPr lang="zh-CN" alt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322F59-249F-40DF-AB76-0F56BD454F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224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E9DB9-B83B-42D5-8C0A-E3D6779E382A}" type="datetimeFigureOut">
              <a:rPr lang="zh-CN" altLang="en-US" smtClean="0"/>
              <a:t>2020/11/23</a:t>
            </a:fld>
            <a:endParaRPr lang="zh-CN" alt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322F59-249F-40DF-AB76-0F56BD454F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6466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E9DB9-B83B-42D5-8C0A-E3D6779E382A}" type="datetimeFigureOut">
              <a:rPr lang="zh-CN" altLang="en-US" smtClean="0"/>
              <a:t>2020/11/23</a:t>
            </a:fld>
            <a:endParaRPr lang="zh-CN" alt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322F59-249F-40DF-AB76-0F56BD454F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1512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E9DB9-B83B-42D5-8C0A-E3D6779E382A}" type="datetimeFigureOut">
              <a:rPr lang="zh-CN" altLang="en-US" smtClean="0"/>
              <a:t>2020/11/23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322F59-249F-40DF-AB76-0F56BD454F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795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9E9DB9-B83B-42D5-8C0A-E3D6779E382A}" type="datetimeFigureOut">
              <a:rPr lang="zh-CN" altLang="en-US" smtClean="0"/>
              <a:t>2020/11/23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322F59-249F-40DF-AB76-0F56BD454F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646774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  <p:sldLayoutId id="2147483744" r:id="rId12"/>
    <p:sldLayoutId id="2147483745" r:id="rId13"/>
    <p:sldLayoutId id="2147483746" r:id="rId14"/>
    <p:sldLayoutId id="2147483747" r:id="rId15"/>
    <p:sldLayoutId id="2147483748" r:id="rId16"/>
    <p:sldLayoutId id="2147483749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microsoft.com/office/2007/relationships/media" Target="../media/media2.mp4"/><Relationship Id="rId7" Type="http://schemas.openxmlformats.org/officeDocument/2006/relationships/image" Target="../media/image8.pn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7.png"/><Relationship Id="rId5" Type="http://schemas.openxmlformats.org/officeDocument/2006/relationships/slideLayout" Target="../slideLayouts/slideLayout1.xml"/><Relationship Id="rId4" Type="http://schemas.microsoft.com/office/2007/relationships/media" Target="../media/media3.mp4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microsoft.com/office/2007/relationships/media" Target="../media/media5.mp4"/><Relationship Id="rId7" Type="http://schemas.openxmlformats.org/officeDocument/2006/relationships/image" Target="../media/image10.png"/><Relationship Id="rId2" Type="http://schemas.microsoft.com/office/2007/relationships/media" Target="../media/media4.mp4"/><Relationship Id="rId1" Type="http://schemas.openxmlformats.org/officeDocument/2006/relationships/video" Target="NULL" TargetMode="External"/><Relationship Id="rId6" Type="http://schemas.openxmlformats.org/officeDocument/2006/relationships/slideLayout" Target="../slideLayouts/slideLayout1.xml"/><Relationship Id="rId5" Type="http://schemas.microsoft.com/office/2007/relationships/media" Target="../media/media7.mp4"/><Relationship Id="rId10" Type="http://schemas.openxmlformats.org/officeDocument/2006/relationships/image" Target="../media/image13.png"/><Relationship Id="rId4" Type="http://schemas.microsoft.com/office/2007/relationships/media" Target="../media/media6.mp4"/><Relationship Id="rId9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31CCE92F-C102-4B6F-B4FE-5993EC0A5EDC}"/>
              </a:ext>
            </a:extLst>
          </p:cNvPr>
          <p:cNvSpPr/>
          <p:nvPr/>
        </p:nvSpPr>
        <p:spPr>
          <a:xfrm>
            <a:off x="2525951" y="1436275"/>
            <a:ext cx="7140095" cy="199272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4400" b="1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Impedance Control </a:t>
            </a:r>
          </a:p>
          <a:p>
            <a:pPr algn="ctr">
              <a:lnSpc>
                <a:spcPct val="150000"/>
              </a:lnSpc>
            </a:pPr>
            <a:r>
              <a:rPr lang="en-US" altLang="zh-CN" sz="4400" b="1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2R Robotics Arm Example</a:t>
            </a:r>
            <a:endParaRPr lang="zh-CN" altLang="en-US" sz="4400" b="1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1B5DF4C9-37CF-4F19-8D2F-58066A51EE1F}"/>
              </a:ext>
            </a:extLst>
          </p:cNvPr>
          <p:cNvSpPr/>
          <p:nvPr/>
        </p:nvSpPr>
        <p:spPr>
          <a:xfrm>
            <a:off x="1041569" y="3429000"/>
            <a:ext cx="1010885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——————————————</a:t>
            </a:r>
            <a:endParaRPr lang="zh-CN" altLang="en-US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A7C6EE4-A68B-4118-91E5-934D58BD8632}"/>
              </a:ext>
            </a:extLst>
          </p:cNvPr>
          <p:cNvSpPr/>
          <p:nvPr/>
        </p:nvSpPr>
        <p:spPr>
          <a:xfrm>
            <a:off x="3749470" y="4352330"/>
            <a:ext cx="4172938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8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Jonathan Oh,  Zitao Yu</a:t>
            </a:r>
            <a:endParaRPr lang="zh-CN" altLang="en-US" sz="28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922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31CCE92F-C102-4B6F-B4FE-5993EC0A5EDC}"/>
              </a:ext>
            </a:extLst>
          </p:cNvPr>
          <p:cNvSpPr/>
          <p:nvPr/>
        </p:nvSpPr>
        <p:spPr>
          <a:xfrm>
            <a:off x="4321124" y="0"/>
            <a:ext cx="6000361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 w="0"/>
                <a:solidFill>
                  <a:srgbClr val="ACD433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Century Gothic" panose="020B0502020202020204"/>
                <a:ea typeface="宋体" panose="02010600030101010101" pitchFamily="2" charset="-122"/>
                <a:cs typeface="+mn-cs"/>
              </a:rPr>
              <a:t>Impedance Control </a:t>
            </a:r>
          </a:p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 w="0"/>
                <a:solidFill>
                  <a:srgbClr val="ACD433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Century Gothic" panose="020B0502020202020204"/>
                <a:ea typeface="宋体" panose="02010600030101010101" pitchFamily="2" charset="-122"/>
                <a:cs typeface="+mn-cs"/>
              </a:rPr>
              <a:t> 2R Robotics Arm Example</a:t>
            </a:r>
            <a:endParaRPr kumimoji="0" lang="zh-CN" altLang="en-US" sz="3600" b="0" i="0" u="none" strike="noStrike" kern="1200" cap="none" spc="0" normalizeH="0" baseline="0" noProof="0" dirty="0">
              <a:ln w="0"/>
              <a:solidFill>
                <a:srgbClr val="ACD433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LnTx/>
              <a:uFillTx/>
              <a:latin typeface="Century Gothic" panose="020B050202020202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A71B851-8265-44D2-AF0F-7E55764CD5F0}"/>
              </a:ext>
            </a:extLst>
          </p:cNvPr>
          <p:cNvSpPr txBox="1"/>
          <p:nvPr/>
        </p:nvSpPr>
        <p:spPr>
          <a:xfrm>
            <a:off x="1259962" y="4019100"/>
            <a:ext cx="9296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For PB-IC Controller</a:t>
            </a:r>
          </a:p>
          <a:p>
            <a:pPr marL="285750" indent="-285750">
              <a:buFontTx/>
              <a:buChar char="-"/>
            </a:pPr>
            <a:r>
              <a:rPr lang="en-US" altLang="zh-CN" dirty="0"/>
              <a:t>Less oscillation after contact</a:t>
            </a:r>
          </a:p>
          <a:p>
            <a:pPr marL="285750" indent="-285750">
              <a:buFontTx/>
              <a:buChar char="-"/>
            </a:pPr>
            <a:r>
              <a:rPr lang="en-US" altLang="zh-CN" dirty="0"/>
              <a:t>Easily diverge at some specific configuration of the trajectory</a:t>
            </a:r>
          </a:p>
          <a:p>
            <a:pPr marL="285750" indent="-285750">
              <a:buFontTx/>
              <a:buChar char="-"/>
            </a:pPr>
            <a:r>
              <a:rPr lang="en-US" altLang="zh-CN" dirty="0"/>
              <a:t>Tracking behavior not so optimal when the movement of the desired end effector is slow, might be a result of systematic error when solving ode.</a:t>
            </a:r>
          </a:p>
          <a:p>
            <a:pPr marL="285750" indent="-285750">
              <a:buFontTx/>
              <a:buChar char="-"/>
            </a:pPr>
            <a:r>
              <a:rPr lang="en-US" altLang="zh-CN" dirty="0"/>
              <a:t>Can’t reach high K value, numerical limited. 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94FA7B3B-5236-46DF-AA2A-B6D3889C1739}"/>
              </a:ext>
            </a:extLst>
          </p:cNvPr>
          <p:cNvSpPr/>
          <p:nvPr/>
        </p:nvSpPr>
        <p:spPr>
          <a:xfrm>
            <a:off x="765407" y="1010177"/>
            <a:ext cx="1656223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cap="none" spc="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ea typeface="等线" panose="02010600030101010101" pitchFamily="2" charset="-122"/>
                <a:cs typeface="Arial" panose="020B0604020202020204" pitchFamily="34" charset="0"/>
              </a:rPr>
              <a:t>Discussion</a:t>
            </a:r>
            <a:endParaRPr lang="en-US" altLang="zh-CN" sz="3600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ea typeface="等线" panose="02010600030101010101" pitchFamily="2" charset="-122"/>
              <a:cs typeface="Arial" panose="020B0604020202020204" pitchFamily="34" charset="0"/>
            </a:endParaRPr>
          </a:p>
          <a:p>
            <a:endParaRPr lang="en-US" altLang="zh-CN" sz="3600" cap="none" spc="0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BEF3DDE-E7B6-467A-B97E-36DD8F6A9BD0}"/>
              </a:ext>
            </a:extLst>
          </p:cNvPr>
          <p:cNvSpPr/>
          <p:nvPr/>
        </p:nvSpPr>
        <p:spPr>
          <a:xfrm>
            <a:off x="765407" y="1153493"/>
            <a:ext cx="10033516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cap="none" spc="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ea typeface="等线" panose="02010600030101010101" pitchFamily="2" charset="-122"/>
                <a:cs typeface="Arial" panose="020B0604020202020204" pitchFamily="34" charset="0"/>
              </a:rPr>
              <a:t>________________________________________________________________</a:t>
            </a:r>
            <a:endParaRPr lang="en-US" altLang="zh-CN" sz="3600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ea typeface="等线" panose="02010600030101010101" pitchFamily="2" charset="-122"/>
              <a:cs typeface="Arial" panose="020B0604020202020204" pitchFamily="34" charset="0"/>
            </a:endParaRPr>
          </a:p>
          <a:p>
            <a:endParaRPr lang="en-US" altLang="zh-CN" sz="3600" cap="none" spc="0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EA8FF37-9220-4F51-B6B7-2565098A33D4}"/>
              </a:ext>
            </a:extLst>
          </p:cNvPr>
          <p:cNvSpPr txBox="1"/>
          <p:nvPr/>
        </p:nvSpPr>
        <p:spPr>
          <a:xfrm>
            <a:off x="1259962" y="2056950"/>
            <a:ext cx="9296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Generally</a:t>
            </a:r>
          </a:p>
          <a:p>
            <a:pPr marL="285750" indent="-285750">
              <a:buFontTx/>
              <a:buChar char="-"/>
            </a:pP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Arial" panose="020B0604020202020204" pitchFamily="34" charset="0"/>
              </a:rPr>
              <a:t>The larger stiffness value K, the faster tracking can be realized, however the motion will be stiffer with undesired oscillatory motions when large velocity change occurs. </a:t>
            </a:r>
          </a:p>
          <a:p>
            <a:pPr marL="285750" indent="-285750">
              <a:buFontTx/>
              <a:buChar char="-"/>
            </a:pP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Arial" panose="020B0604020202020204" pitchFamily="34" charset="0"/>
              </a:rPr>
              <a:t>Increasing the value of B will significantly smoothen the trajectory and return a better tracking. 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30343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31CCE92F-C102-4B6F-B4FE-5993EC0A5EDC}"/>
              </a:ext>
            </a:extLst>
          </p:cNvPr>
          <p:cNvSpPr/>
          <p:nvPr/>
        </p:nvSpPr>
        <p:spPr>
          <a:xfrm>
            <a:off x="4321124" y="0"/>
            <a:ext cx="6000361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 w="0"/>
                <a:solidFill>
                  <a:srgbClr val="ACD433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Century Gothic" panose="020B0502020202020204"/>
                <a:ea typeface="宋体" panose="02010600030101010101" pitchFamily="2" charset="-122"/>
                <a:cs typeface="+mn-cs"/>
              </a:rPr>
              <a:t>Impedance Control </a:t>
            </a:r>
          </a:p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 w="0"/>
                <a:solidFill>
                  <a:srgbClr val="ACD433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Century Gothic" panose="020B0502020202020204"/>
                <a:ea typeface="宋体" panose="02010600030101010101" pitchFamily="2" charset="-122"/>
                <a:cs typeface="+mn-cs"/>
              </a:rPr>
              <a:t> 2R Robotics Arm Example</a:t>
            </a:r>
            <a:endParaRPr kumimoji="0" lang="zh-CN" altLang="en-US" sz="3600" b="0" i="0" u="none" strike="noStrike" kern="1200" cap="none" spc="0" normalizeH="0" baseline="0" noProof="0" dirty="0">
              <a:ln w="0"/>
              <a:solidFill>
                <a:srgbClr val="ACD433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LnTx/>
              <a:uFillTx/>
              <a:latin typeface="Century Gothic" panose="020B050202020202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6B9BEEB3-5396-45A8-838A-91DA27BEE351}"/>
              </a:ext>
            </a:extLst>
          </p:cNvPr>
          <p:cNvSpPr/>
          <p:nvPr/>
        </p:nvSpPr>
        <p:spPr>
          <a:xfrm>
            <a:off x="4373412" y="2792388"/>
            <a:ext cx="344517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ea typeface="等线" panose="02010600030101010101" pitchFamily="2" charset="-122"/>
                <a:cs typeface="Arial" panose="020B0604020202020204" pitchFamily="34" charset="0"/>
              </a:rPr>
              <a:t>Questions</a:t>
            </a:r>
            <a:endParaRPr lang="zh-CN" altLang="en-US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8687A06-62D7-4960-A77E-6B1DBBF71606}"/>
              </a:ext>
            </a:extLst>
          </p:cNvPr>
          <p:cNvSpPr/>
          <p:nvPr/>
        </p:nvSpPr>
        <p:spPr>
          <a:xfrm>
            <a:off x="2368055" y="3176885"/>
            <a:ext cx="745588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ea typeface="等线" panose="02010600030101010101" pitchFamily="2" charset="-122"/>
                <a:cs typeface="Arial" panose="020B0604020202020204" pitchFamily="34" charset="0"/>
              </a:rPr>
              <a:t>_____________________</a:t>
            </a:r>
            <a:endParaRPr lang="zh-CN" altLang="en-US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55317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31CCE92F-C102-4B6F-B4FE-5993EC0A5EDC}"/>
              </a:ext>
            </a:extLst>
          </p:cNvPr>
          <p:cNvSpPr/>
          <p:nvPr/>
        </p:nvSpPr>
        <p:spPr>
          <a:xfrm>
            <a:off x="4321124" y="0"/>
            <a:ext cx="6000361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 w="0"/>
                <a:solidFill>
                  <a:srgbClr val="ACD433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Century Gothic" panose="020B0502020202020204"/>
                <a:ea typeface="宋体" panose="02010600030101010101" pitchFamily="2" charset="-122"/>
                <a:cs typeface="+mn-cs"/>
              </a:rPr>
              <a:t>Impedance Control </a:t>
            </a:r>
          </a:p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 w="0"/>
                <a:solidFill>
                  <a:srgbClr val="ACD433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Century Gothic" panose="020B0502020202020204"/>
                <a:ea typeface="宋体" panose="02010600030101010101" pitchFamily="2" charset="-122"/>
                <a:cs typeface="+mn-cs"/>
              </a:rPr>
              <a:t> 2R Robotics Arm Example</a:t>
            </a:r>
            <a:endParaRPr kumimoji="0" lang="zh-CN" altLang="en-US" sz="3600" b="0" i="0" u="none" strike="noStrike" kern="1200" cap="none" spc="0" normalizeH="0" baseline="0" noProof="0" dirty="0">
              <a:ln w="0"/>
              <a:solidFill>
                <a:srgbClr val="ACD433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LnTx/>
              <a:uFillTx/>
              <a:latin typeface="Century Gothic" panose="020B050202020202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6B9BEEB3-5396-45A8-838A-91DA27BEE351}"/>
              </a:ext>
            </a:extLst>
          </p:cNvPr>
          <p:cNvSpPr/>
          <p:nvPr/>
        </p:nvSpPr>
        <p:spPr>
          <a:xfrm>
            <a:off x="4183459" y="2792388"/>
            <a:ext cx="382508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ea typeface="等线" panose="02010600030101010101" pitchFamily="2" charset="-122"/>
                <a:cs typeface="Arial" panose="020B0604020202020204" pitchFamily="34" charset="0"/>
              </a:rPr>
              <a:t>Thank You!</a:t>
            </a:r>
            <a:endParaRPr lang="zh-CN" altLang="en-US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8687A06-62D7-4960-A77E-6B1DBBF71606}"/>
              </a:ext>
            </a:extLst>
          </p:cNvPr>
          <p:cNvSpPr/>
          <p:nvPr/>
        </p:nvSpPr>
        <p:spPr>
          <a:xfrm>
            <a:off x="2368055" y="3176885"/>
            <a:ext cx="745588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ea typeface="等线" panose="02010600030101010101" pitchFamily="2" charset="-122"/>
                <a:cs typeface="Arial" panose="020B0604020202020204" pitchFamily="34" charset="0"/>
              </a:rPr>
              <a:t>_____________________</a:t>
            </a:r>
            <a:endParaRPr lang="zh-CN" altLang="en-US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2681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31CCE92F-C102-4B6F-B4FE-5993EC0A5EDC}"/>
              </a:ext>
            </a:extLst>
          </p:cNvPr>
          <p:cNvSpPr/>
          <p:nvPr/>
        </p:nvSpPr>
        <p:spPr>
          <a:xfrm>
            <a:off x="4321124" y="0"/>
            <a:ext cx="6000361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 w="0"/>
                <a:solidFill>
                  <a:srgbClr val="ACD433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Century Gothic" panose="020B0502020202020204"/>
                <a:ea typeface="宋体" panose="02010600030101010101" pitchFamily="2" charset="-122"/>
                <a:cs typeface="+mn-cs"/>
              </a:rPr>
              <a:t>Impedance Control </a:t>
            </a:r>
          </a:p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 w="0"/>
                <a:solidFill>
                  <a:srgbClr val="ACD433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Century Gothic" panose="020B0502020202020204"/>
                <a:ea typeface="宋体" panose="02010600030101010101" pitchFamily="2" charset="-122"/>
                <a:cs typeface="+mn-cs"/>
              </a:rPr>
              <a:t> 2R Robotics Arm Example</a:t>
            </a:r>
            <a:endParaRPr kumimoji="0" lang="zh-CN" altLang="en-US" sz="3600" b="0" i="0" u="none" strike="noStrike" kern="1200" cap="none" spc="0" normalizeH="0" baseline="0" noProof="0" dirty="0">
              <a:ln w="0"/>
              <a:solidFill>
                <a:srgbClr val="ACD433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LnTx/>
              <a:uFillTx/>
              <a:latin typeface="Century Gothic" panose="020B050202020202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C49D5751-06EA-4314-84E9-14424F33EA67}"/>
              </a:ext>
            </a:extLst>
          </p:cNvPr>
          <p:cNvSpPr/>
          <p:nvPr/>
        </p:nvSpPr>
        <p:spPr>
          <a:xfrm>
            <a:off x="766800" y="2146480"/>
            <a:ext cx="7314823" cy="230832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cap="none" spc="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ea typeface="等线" panose="02010600030101010101" pitchFamily="2" charset="-122"/>
                <a:cs typeface="Arial" panose="020B0604020202020204" pitchFamily="34" charset="0"/>
              </a:rPr>
              <a:t>Objective:  </a:t>
            </a:r>
          </a:p>
          <a:p>
            <a:pPr>
              <a:lnSpc>
                <a:spcPct val="150000"/>
              </a:lnSpc>
            </a:pPr>
            <a:r>
              <a:rPr lang="en-US" altLang="zh-CN" sz="2400" cap="none" spc="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ea typeface="等线" panose="02010600030101010101" pitchFamily="2" charset="-122"/>
                <a:cs typeface="Arial" panose="020B0604020202020204" pitchFamily="34" charset="0"/>
              </a:rPr>
              <a:t>Realize Impedance control on a MATLAB Model</a:t>
            </a:r>
          </a:p>
          <a:p>
            <a:endParaRPr lang="en-US" altLang="zh-CN" sz="3600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ea typeface="等线" panose="02010600030101010101" pitchFamily="2" charset="-122"/>
              <a:cs typeface="Arial" panose="020B0604020202020204" pitchFamily="34" charset="0"/>
            </a:endParaRPr>
          </a:p>
          <a:p>
            <a:endParaRPr lang="en-US" altLang="zh-CN" sz="3600" cap="none" spc="0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6DE257A-9FAD-473A-94B0-31E08D32BDDB}"/>
              </a:ext>
            </a:extLst>
          </p:cNvPr>
          <p:cNvSpPr txBox="1"/>
          <p:nvPr/>
        </p:nvSpPr>
        <p:spPr>
          <a:xfrm>
            <a:off x="766800" y="4136272"/>
            <a:ext cx="791666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ea typeface="等线" panose="02010600030101010101" pitchFamily="2" charset="-122"/>
                <a:cs typeface="Arial" panose="020B0604020202020204" pitchFamily="34" charset="0"/>
              </a:rPr>
              <a:t>Reference:</a:t>
            </a:r>
          </a:p>
          <a:p>
            <a:r>
              <a:rPr lang="en-US" altLang="zh-CN" sz="1800" cap="none" spc="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ea typeface="等线" panose="02010600030101010101" pitchFamily="2" charset="-122"/>
                <a:cs typeface="Arial" panose="020B0604020202020204" pitchFamily="34" charset="0"/>
              </a:rPr>
              <a:t>Matthew Sheen, </a:t>
            </a:r>
          </a:p>
          <a:p>
            <a:r>
              <a:rPr lang="en-US" altLang="zh-CN" sz="1800" cap="none" spc="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ea typeface="等线" panose="02010600030101010101" pitchFamily="2" charset="-122"/>
                <a:cs typeface="Arial" panose="020B0604020202020204" pitchFamily="34" charset="0"/>
              </a:rPr>
              <a:t>MATLAB Impedance Control for a 2-Link Robot Arm - User-interactive </a:t>
            </a:r>
          </a:p>
          <a:p>
            <a:r>
              <a:rPr lang="en-US" altLang="zh-CN" sz="1800" cap="none" spc="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ea typeface="等线" panose="02010600030101010101" pitchFamily="2" charset="-122"/>
                <a:cs typeface="Arial" panose="020B0604020202020204" pitchFamily="34" charset="0"/>
              </a:rPr>
              <a:t>https://github.com/mws262/MATLABImpedanceControlExample</a:t>
            </a:r>
            <a:endParaRPr lang="zh-CN" altLang="en-US" sz="1800" cap="none" spc="0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5858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31CCE92F-C102-4B6F-B4FE-5993EC0A5EDC}"/>
              </a:ext>
            </a:extLst>
          </p:cNvPr>
          <p:cNvSpPr/>
          <p:nvPr/>
        </p:nvSpPr>
        <p:spPr>
          <a:xfrm>
            <a:off x="4321124" y="0"/>
            <a:ext cx="6000361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 w="0"/>
                <a:solidFill>
                  <a:srgbClr val="ACD433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Century Gothic" panose="020B0502020202020204"/>
                <a:ea typeface="宋体" panose="02010600030101010101" pitchFamily="2" charset="-122"/>
                <a:cs typeface="+mn-cs"/>
              </a:rPr>
              <a:t>Impedance Control </a:t>
            </a:r>
          </a:p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 w="0"/>
                <a:solidFill>
                  <a:srgbClr val="ACD433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Century Gothic" panose="020B0502020202020204"/>
                <a:ea typeface="宋体" panose="02010600030101010101" pitchFamily="2" charset="-122"/>
                <a:cs typeface="+mn-cs"/>
              </a:rPr>
              <a:t> 2R Robotics Arm Example</a:t>
            </a:r>
            <a:endParaRPr kumimoji="0" lang="zh-CN" altLang="en-US" sz="3600" b="0" i="0" u="none" strike="noStrike" kern="1200" cap="none" spc="0" normalizeH="0" baseline="0" noProof="0" dirty="0">
              <a:ln w="0"/>
              <a:solidFill>
                <a:srgbClr val="ACD433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LnTx/>
              <a:uFillTx/>
              <a:latin typeface="Century Gothic" panose="020B050202020202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D30FDD2-AA13-461F-BE55-EF766A016B4A}"/>
              </a:ext>
            </a:extLst>
          </p:cNvPr>
          <p:cNvSpPr/>
          <p:nvPr/>
        </p:nvSpPr>
        <p:spPr>
          <a:xfrm>
            <a:off x="765407" y="1153493"/>
            <a:ext cx="10033516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cap="none" spc="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ea typeface="等线" panose="02010600030101010101" pitchFamily="2" charset="-122"/>
                <a:cs typeface="Arial" panose="020B0604020202020204" pitchFamily="34" charset="0"/>
              </a:rPr>
              <a:t>________________________________________________________________</a:t>
            </a:r>
            <a:endParaRPr lang="en-US" altLang="zh-CN" sz="3600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ea typeface="等线" panose="02010600030101010101" pitchFamily="2" charset="-122"/>
              <a:cs typeface="Arial" panose="020B0604020202020204" pitchFamily="34" charset="0"/>
            </a:endParaRPr>
          </a:p>
          <a:p>
            <a:endParaRPr lang="en-US" altLang="zh-CN" sz="3600" cap="none" spc="0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B906635-A850-4E8E-9862-11D6899FD58A}"/>
              </a:ext>
            </a:extLst>
          </p:cNvPr>
          <p:cNvSpPr/>
          <p:nvPr/>
        </p:nvSpPr>
        <p:spPr>
          <a:xfrm>
            <a:off x="765407" y="1010177"/>
            <a:ext cx="1992853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cap="none" spc="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ea typeface="等线" panose="02010600030101010101" pitchFamily="2" charset="-122"/>
                <a:cs typeface="Arial" panose="020B0604020202020204" pitchFamily="34" charset="0"/>
              </a:rPr>
              <a:t>Introduction</a:t>
            </a:r>
            <a:endParaRPr lang="en-US" altLang="zh-CN" sz="3600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ea typeface="等线" panose="02010600030101010101" pitchFamily="2" charset="-122"/>
              <a:cs typeface="Arial" panose="020B0604020202020204" pitchFamily="34" charset="0"/>
            </a:endParaRPr>
          </a:p>
          <a:p>
            <a:endParaRPr lang="en-US" altLang="zh-CN" sz="3600" cap="none" spc="0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FD605C8D-BFB1-412A-8BD6-C031EF64E491}"/>
                  </a:ext>
                </a:extLst>
              </p:cNvPr>
              <p:cNvSpPr txBox="1"/>
              <p:nvPr/>
            </p:nvSpPr>
            <p:spPr>
              <a:xfrm>
                <a:off x="728408" y="1812147"/>
                <a:ext cx="10107513" cy="46802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dirty="0"/>
                  <a:t>Basing on Valency’s paper[1],</a:t>
                </a:r>
              </a:p>
              <a:p>
                <a:pPr marL="285750" indent="-285750">
                  <a:buFontTx/>
                  <a:buChar char="-"/>
                </a:pPr>
                <a:r>
                  <a:rPr lang="en-US" altLang="zh-CN" sz="2000" dirty="0"/>
                  <a:t>General Impedance control equations: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zh-CN" altLang="zh-CN" sz="1600" i="1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zh-CN" altLang="zh-CN" sz="16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 sz="1600" i="1">
                                  <a:effectLst/>
                                  <a:latin typeface="Cambria Math" panose="02040503050406030204" pitchFamily="18" charset="0"/>
                                  <a:ea typeface="PMingLiU" panose="02020500000000000000" pitchFamily="18" charset="-120"/>
                                  <a:cs typeface="Arial" panose="020B0604020202020204" pitchFamily="34" charset="0"/>
                                </a:rPr>
                                <m:t>𝐻</m:t>
                              </m:r>
                              <m:d>
                                <m:dPr>
                                  <m:ctrlPr>
                                    <a:rPr lang="zh-CN" altLang="zh-CN" sz="1600" i="1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600" i="1">
                                      <a:effectLst/>
                                      <a:latin typeface="Cambria Math" panose="02040503050406030204" pitchFamily="18" charset="0"/>
                                      <a:ea typeface="PMingLiU" panose="02020500000000000000" pitchFamily="18" charset="-120"/>
                                      <a:cs typeface="Arial" panose="020B0604020202020204" pitchFamily="34" charset="0"/>
                                    </a:rPr>
                                    <m:t>𝑞</m:t>
                                  </m:r>
                                </m:e>
                              </m:d>
                              <m:acc>
                                <m:accPr>
                                  <m:chr m:val="̈"/>
                                  <m:ctrlPr>
                                    <a:rPr lang="zh-CN" altLang="zh-CN" sz="1600" i="1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1600" i="1">
                                      <a:effectLst/>
                                      <a:latin typeface="Cambria Math" panose="02040503050406030204" pitchFamily="18" charset="0"/>
                                      <a:ea typeface="PMingLiU" panose="02020500000000000000" pitchFamily="18" charset="-120"/>
                                      <a:cs typeface="Arial" panose="020B0604020202020204" pitchFamily="34" charset="0"/>
                                    </a:rPr>
                                    <m:t>𝑞</m:t>
                                  </m:r>
                                </m:e>
                              </m:acc>
                              <m:r>
                                <a:rPr lang="en-US" altLang="zh-CN" sz="1600" i="1">
                                  <a:effectLst/>
                                  <a:latin typeface="Cambria Math" panose="02040503050406030204" pitchFamily="18" charset="0"/>
                                  <a:ea typeface="PMingLiU" panose="02020500000000000000" pitchFamily="18" charset="-120"/>
                                  <a:cs typeface="Arial" panose="020B0604020202020204" pitchFamily="34" charset="0"/>
                                </a:rPr>
                                <m:t>+</m:t>
                              </m:r>
                              <m:r>
                                <a:rPr lang="en-US" altLang="zh-CN" sz="1600" i="1">
                                  <a:effectLst/>
                                  <a:latin typeface="Cambria Math" panose="02040503050406030204" pitchFamily="18" charset="0"/>
                                  <a:ea typeface="PMingLiU" panose="02020500000000000000" pitchFamily="18" charset="-120"/>
                                  <a:cs typeface="Arial" panose="020B0604020202020204" pitchFamily="34" charset="0"/>
                                </a:rPr>
                                <m:t>h</m:t>
                              </m:r>
                              <m:d>
                                <m:dPr>
                                  <m:ctrlPr>
                                    <a:rPr lang="zh-CN" altLang="zh-CN" sz="1600" i="1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600" i="1">
                                      <a:effectLst/>
                                      <a:latin typeface="Cambria Math" panose="02040503050406030204" pitchFamily="18" charset="0"/>
                                      <a:ea typeface="PMingLiU" panose="02020500000000000000" pitchFamily="18" charset="-120"/>
                                      <a:cs typeface="Arial" panose="020B0604020202020204" pitchFamily="34" charset="0"/>
                                    </a:rPr>
                                    <m:t>𝑞</m:t>
                                  </m:r>
                                  <m:r>
                                    <a:rPr lang="en-US" altLang="zh-CN" sz="1600" i="1">
                                      <a:effectLst/>
                                      <a:latin typeface="Cambria Math" panose="02040503050406030204" pitchFamily="18" charset="0"/>
                                      <a:ea typeface="PMingLiU" panose="02020500000000000000" pitchFamily="18" charset="-120"/>
                                      <a:cs typeface="Arial" panose="020B0604020202020204" pitchFamily="34" charset="0"/>
                                    </a:rPr>
                                    <m:t>,</m:t>
                                  </m:r>
                                  <m:acc>
                                    <m:accPr>
                                      <m:chr m:val="̇"/>
                                      <m:ctrlPr>
                                        <a:rPr lang="zh-CN" altLang="zh-CN" sz="1600" i="1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1600" i="1">
                                          <a:effectLst/>
                                          <a:latin typeface="Cambria Math" panose="02040503050406030204" pitchFamily="18" charset="0"/>
                                          <a:ea typeface="PMingLiU" panose="02020500000000000000" pitchFamily="18" charset="-120"/>
                                          <a:cs typeface="Arial" panose="020B0604020202020204" pitchFamily="34" charset="0"/>
                                        </a:rPr>
                                        <m:t>𝑞</m:t>
                                      </m:r>
                                    </m:e>
                                  </m:acc>
                                </m:e>
                              </m:d>
                              <m:r>
                                <a:rPr lang="en-US" altLang="zh-CN" sz="1600" i="1">
                                  <a:effectLst/>
                                  <a:latin typeface="Cambria Math" panose="02040503050406030204" pitchFamily="18" charset="0"/>
                                  <a:ea typeface="PMingLiU" panose="02020500000000000000" pitchFamily="18" charset="-120"/>
                                  <a:cs typeface="Arial" panose="020B0604020202020204" pitchFamily="34" charset="0"/>
                                </a:rPr>
                                <m:t>=</m:t>
                              </m:r>
                              <m:r>
                                <a:rPr lang="en-US" altLang="zh-CN" sz="1600" i="1">
                                  <a:effectLst/>
                                  <a:latin typeface="Cambria Math" panose="02040503050406030204" pitchFamily="18" charset="0"/>
                                  <a:ea typeface="PMingLiU" panose="02020500000000000000" pitchFamily="18" charset="-120"/>
                                  <a:cs typeface="Arial" panose="020B0604020202020204" pitchFamily="34" charset="0"/>
                                </a:rPr>
                                <m:t>𝜏</m:t>
                              </m:r>
                              <m:r>
                                <a:rPr lang="en-US" altLang="zh-CN" sz="1600" i="1">
                                  <a:effectLst/>
                                  <a:latin typeface="Cambria Math" panose="02040503050406030204" pitchFamily="18" charset="0"/>
                                  <a:ea typeface="PMingLiU" panose="02020500000000000000" pitchFamily="18" charset="-120"/>
                                  <a:cs typeface="Arial" panose="020B0604020202020204" pitchFamily="34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zh-CN" altLang="zh-CN" sz="1600" i="1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600" i="1">
                                      <a:effectLst/>
                                      <a:latin typeface="Cambria Math" panose="02040503050406030204" pitchFamily="18" charset="0"/>
                                      <a:ea typeface="PMingLiU" panose="02020500000000000000" pitchFamily="18" charset="-120"/>
                                      <a:cs typeface="Arial" panose="020B0604020202020204" pitchFamily="34" charset="0"/>
                                    </a:rPr>
                                    <m:t>𝐽</m:t>
                                  </m:r>
                                </m:e>
                                <m:sup>
                                  <m:r>
                                    <a:rPr lang="en-US" altLang="zh-CN" sz="1600" i="1">
                                      <a:effectLst/>
                                      <a:latin typeface="Cambria Math" panose="02040503050406030204" pitchFamily="18" charset="0"/>
                                      <a:ea typeface="PMingLiU" panose="02020500000000000000" pitchFamily="18" charset="-120"/>
                                      <a:cs typeface="Arial" panose="020B0604020202020204" pitchFamily="34" charset="0"/>
                                    </a:rPr>
                                    <m:t>𝑇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zh-CN" altLang="zh-CN" sz="1600" i="1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i="1">
                                      <a:effectLst/>
                                      <a:latin typeface="Cambria Math" panose="02040503050406030204" pitchFamily="18" charset="0"/>
                                      <a:ea typeface="PMingLiU" panose="02020500000000000000" pitchFamily="18" charset="-120"/>
                                      <a:cs typeface="Arial" panose="020B0604020202020204" pitchFamily="34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altLang="zh-CN" sz="1600" i="1">
                                      <a:effectLst/>
                                      <a:latin typeface="Cambria Math" panose="02040503050406030204" pitchFamily="18" charset="0"/>
                                      <a:ea typeface="PMingLiU" panose="02020500000000000000" pitchFamily="18" charset="-120"/>
                                      <a:cs typeface="Arial" panose="020B0604020202020204" pitchFamily="34" charset="0"/>
                                    </a:rPr>
                                    <m:t>𝑖𝑛𝑡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zh-CN" altLang="zh-CN" sz="1600" i="1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i="1">
                                      <a:effectLst/>
                                      <a:latin typeface="Cambria Math" panose="02040503050406030204" pitchFamily="18" charset="0"/>
                                      <a:ea typeface="PMingLiU" panose="02020500000000000000" pitchFamily="18" charset="-120"/>
                                      <a:cs typeface="Arial" panose="020B0604020202020204" pitchFamily="34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altLang="zh-CN" sz="1600" i="1">
                                      <a:effectLst/>
                                      <a:latin typeface="Cambria Math" panose="02040503050406030204" pitchFamily="18" charset="0"/>
                                      <a:ea typeface="PMingLiU" panose="02020500000000000000" pitchFamily="18" charset="-120"/>
                                      <a:cs typeface="Arial" panose="020B0604020202020204" pitchFamily="34" charset="0"/>
                                    </a:rPr>
                                    <m:t>𝑖𝑛𝑡</m:t>
                                  </m:r>
                                </m:sub>
                              </m:sSub>
                              <m:r>
                                <a:rPr lang="en-US" altLang="zh-CN" sz="1600" i="1">
                                  <a:effectLst/>
                                  <a:latin typeface="Cambria Math" panose="02040503050406030204" pitchFamily="18" charset="0"/>
                                  <a:ea typeface="PMingLiU" panose="02020500000000000000" pitchFamily="18" charset="-120"/>
                                  <a:cs typeface="Arial" panose="020B0604020202020204" pitchFamily="34" charset="0"/>
                                </a:rPr>
                                <m:t>=</m:t>
                              </m:r>
                              <m:r>
                                <a:rPr lang="en-US" altLang="zh-CN" sz="1600" i="1">
                                  <a:effectLst/>
                                  <a:latin typeface="Cambria Math" panose="02040503050406030204" pitchFamily="18" charset="0"/>
                                  <a:ea typeface="PMingLiU" panose="02020500000000000000" pitchFamily="18" charset="-120"/>
                                  <a:cs typeface="Arial" panose="020B0604020202020204" pitchFamily="34" charset="0"/>
                                </a:rPr>
                                <m:t>𝐾</m:t>
                              </m:r>
                              <m:d>
                                <m:dPr>
                                  <m:ctrlPr>
                                    <a:rPr lang="zh-CN" altLang="zh-CN" sz="1600" i="1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zh-CN" altLang="zh-CN" sz="1600" i="1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600" i="1">
                                          <a:effectLst/>
                                          <a:latin typeface="Cambria Math" panose="02040503050406030204" pitchFamily="18" charset="0"/>
                                          <a:ea typeface="PMingLiU" panose="02020500000000000000" pitchFamily="18" charset="-120"/>
                                          <a:cs typeface="Arial" panose="020B0604020202020204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sz="1600" i="1">
                                          <a:effectLst/>
                                          <a:latin typeface="Cambria Math" panose="02040503050406030204" pitchFamily="18" charset="0"/>
                                          <a:ea typeface="PMingLiU" panose="02020500000000000000" pitchFamily="18" charset="-120"/>
                                          <a:cs typeface="Arial" panose="020B0604020202020204" pitchFamily="34" charset="0"/>
                                        </a:rPr>
                                        <m:t>𝑜</m:t>
                                      </m:r>
                                    </m:sub>
                                  </m:sSub>
                                  <m:r>
                                    <a:rPr lang="en-US" altLang="zh-CN" sz="1600" i="1">
                                      <a:effectLst/>
                                      <a:latin typeface="Cambria Math" panose="02040503050406030204" pitchFamily="18" charset="0"/>
                                      <a:ea typeface="PMingLiU" panose="02020500000000000000" pitchFamily="18" charset="-120"/>
                                      <a:cs typeface="Arial" panose="020B0604020202020204" pitchFamily="34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zh-CN" altLang="zh-CN" sz="1600" i="1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600" i="1">
                                          <a:effectLst/>
                                          <a:latin typeface="Cambria Math" panose="02040503050406030204" pitchFamily="18" charset="0"/>
                                          <a:ea typeface="PMingLiU" panose="02020500000000000000" pitchFamily="18" charset="-120"/>
                                          <a:cs typeface="Arial" panose="020B0604020202020204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sz="1600" i="1">
                                          <a:effectLst/>
                                          <a:latin typeface="Cambria Math" panose="02040503050406030204" pitchFamily="18" charset="0"/>
                                          <a:ea typeface="PMingLiU" panose="02020500000000000000" pitchFamily="18" charset="-120"/>
                                          <a:cs typeface="Arial" panose="020B0604020202020204" pitchFamily="34" charset="0"/>
                                        </a:rPr>
                                        <m:t>𝑟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zh-CN" sz="1600" i="1">
                                  <a:effectLst/>
                                  <a:latin typeface="Cambria Math" panose="02040503050406030204" pitchFamily="18" charset="0"/>
                                  <a:ea typeface="PMingLiU" panose="02020500000000000000" pitchFamily="18" charset="-120"/>
                                  <a:cs typeface="Arial" panose="020B0604020202020204" pitchFamily="34" charset="0"/>
                                </a:rPr>
                                <m:t>+</m:t>
                              </m:r>
                              <m:r>
                                <a:rPr lang="en-US" altLang="zh-CN" sz="1600" i="1">
                                  <a:effectLst/>
                                  <a:latin typeface="Cambria Math" panose="02040503050406030204" pitchFamily="18" charset="0"/>
                                  <a:ea typeface="PMingLiU" panose="02020500000000000000" pitchFamily="18" charset="-120"/>
                                  <a:cs typeface="Arial" panose="020B0604020202020204" pitchFamily="34" charset="0"/>
                                </a:rPr>
                                <m:t>𝐵</m:t>
                              </m:r>
                              <m:d>
                                <m:dPr>
                                  <m:ctrlPr>
                                    <a:rPr lang="zh-CN" altLang="zh-CN" sz="1600" i="1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zh-CN" altLang="zh-CN" sz="1600" i="1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zh-CN" altLang="zh-CN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PMingLiU" panose="02020500000000000000" pitchFamily="18" charset="-120"/>
                                              <a:cs typeface="Arial" panose="020B0604020202020204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PMingLiU" panose="02020500000000000000" pitchFamily="18" charset="-120"/>
                                              <a:cs typeface="Arial" panose="020B0604020202020204" pitchFamily="34" charset="0"/>
                                            </a:rPr>
                                            <m:t>𝑜</m:t>
                                          </m:r>
                                        </m:sub>
                                      </m:sSub>
                                    </m:e>
                                  </m:acc>
                                  <m:r>
                                    <a:rPr lang="en-US" altLang="zh-CN" sz="1600" i="1">
                                      <a:effectLst/>
                                      <a:latin typeface="Cambria Math" panose="02040503050406030204" pitchFamily="18" charset="0"/>
                                      <a:ea typeface="PMingLiU" panose="02020500000000000000" pitchFamily="18" charset="-120"/>
                                      <a:cs typeface="Arial" panose="020B0604020202020204" pitchFamily="34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̇"/>
                                      <m:ctrlPr>
                                        <a:rPr lang="zh-CN" altLang="zh-CN" sz="1600" i="1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zh-CN" altLang="zh-CN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PMingLiU" panose="02020500000000000000" pitchFamily="18" charset="-120"/>
                                              <a:cs typeface="Arial" panose="020B0604020202020204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PMingLiU" panose="02020500000000000000" pitchFamily="18" charset="-120"/>
                                              <a:cs typeface="Arial" panose="020B0604020202020204" pitchFamily="34" charset="0"/>
                                            </a:rPr>
                                            <m:t>𝑟</m:t>
                                          </m:r>
                                        </m:sub>
                                      </m:sSub>
                                    </m:e>
                                  </m:acc>
                                </m:e>
                              </m:d>
                              <m:r>
                                <a:rPr lang="en-US" altLang="zh-CN" sz="1600" i="1">
                                  <a:effectLst/>
                                  <a:latin typeface="Cambria Math" panose="02040503050406030204" pitchFamily="18" charset="0"/>
                                  <a:ea typeface="PMingLiU" panose="02020500000000000000" pitchFamily="18" charset="-120"/>
                                  <a:cs typeface="Arial" panose="020B0604020202020204" pitchFamily="34" charset="0"/>
                                </a:rPr>
                                <m:t>−</m:t>
                              </m:r>
                              <m:r>
                                <a:rPr lang="en-US" altLang="zh-CN" sz="1600" i="1">
                                  <a:effectLst/>
                                  <a:latin typeface="Cambria Math" panose="02040503050406030204" pitchFamily="18" charset="0"/>
                                  <a:ea typeface="PMingLiU" panose="02020500000000000000" pitchFamily="18" charset="-120"/>
                                  <a:cs typeface="Arial" panose="020B0604020202020204" pitchFamily="34" charset="0"/>
                                </a:rPr>
                                <m:t>𝑀</m:t>
                              </m:r>
                              <m:acc>
                                <m:accPr>
                                  <m:chr m:val="̈"/>
                                  <m:ctrlPr>
                                    <a:rPr lang="zh-CN" altLang="zh-CN" sz="1600" i="1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zh-CN" altLang="zh-CN" sz="1600" i="1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600" i="1">
                                          <a:effectLst/>
                                          <a:latin typeface="Cambria Math" panose="02040503050406030204" pitchFamily="18" charset="0"/>
                                          <a:ea typeface="PMingLiU" panose="02020500000000000000" pitchFamily="18" charset="-120"/>
                                          <a:cs typeface="Arial" panose="020B0604020202020204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sz="1600" i="1">
                                          <a:effectLst/>
                                          <a:latin typeface="Cambria Math" panose="02040503050406030204" pitchFamily="18" charset="0"/>
                                          <a:ea typeface="PMingLiU" panose="02020500000000000000" pitchFamily="18" charset="-120"/>
                                          <a:cs typeface="Arial" panose="020B0604020202020204" pitchFamily="34" charset="0"/>
                                        </a:rPr>
                                        <m:t>𝑟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eqArr>
                        </m:e>
                      </m:d>
                    </m:oMath>
                  </m:oMathPara>
                </a14:m>
                <a:endParaRPr lang="en-US" altLang="zh-CN" sz="2000" dirty="0"/>
              </a:p>
              <a:p>
                <a:endParaRPr lang="en-US" altLang="zh-CN" sz="2000" dirty="0"/>
              </a:p>
              <a:p>
                <a:pPr marL="285750" indent="-285750">
                  <a:buFontTx/>
                  <a:buChar char="-"/>
                </a:pPr>
                <a:r>
                  <a:rPr lang="en-US" altLang="zh-CN" sz="2000" dirty="0"/>
                  <a:t>Dynamical-based impedance control (DB-IC)</a:t>
                </a:r>
              </a:p>
              <a:p>
                <a:endParaRPr lang="en-US" altLang="zh-CN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𝐷𝐵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𝐼𝐶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=−</m:t>
                      </m:r>
                      <m:sSup>
                        <m:sSup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̇"/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acc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sSup>
                        <m:sSup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p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×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  <m:d>
                                    <m:dPr>
                                      <m:ctrlP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d>
                                <m:d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̇"/>
                                          <m:ctrlPr>
                                            <a:rPr lang="en-US" altLang="zh-CN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zh-CN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  <m:acc>
                                    <m:accPr>
                                      <m:chr m:val="̇"/>
                                      <m:ctrlP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</m:acc>
                                </m:e>
                              </m:d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𝑖𝑛𝑡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̇"/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</m:acc>
                          <m:acc>
                            <m:accPr>
                              <m:chr m:val="̇"/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altLang="zh-CN" sz="2000" dirty="0"/>
              </a:p>
              <a:p>
                <a:endParaRPr lang="en-US" altLang="zh-CN" sz="2000" dirty="0"/>
              </a:p>
              <a:p>
                <a:pPr marL="285750" indent="-285750">
                  <a:buFontTx/>
                  <a:buChar char="-"/>
                </a:pPr>
                <a:endParaRPr lang="en-US" altLang="zh-CN" sz="2000" dirty="0"/>
              </a:p>
              <a:p>
                <a:pPr marL="285750" indent="-285750">
                  <a:buFontTx/>
                  <a:buChar char="-"/>
                </a:pPr>
                <a:r>
                  <a:rPr lang="en-US" altLang="zh-CN" sz="2000" dirty="0"/>
                  <a:t>Position-based impedance control (PB-IC)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sz="1800" i="1" kern="100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zh-CN" sz="1800" i="1" kern="100">
                              <a:effectLst/>
                              <a:latin typeface="Cambria Math" panose="02040503050406030204" pitchFamily="18" charset="0"/>
                              <a:ea typeface="PMingLiU" panose="02020500000000000000" pitchFamily="18" charset="-120"/>
                              <a:cs typeface="Arial" panose="020B0604020202020204" pitchFamily="34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CN" sz="1800" i="1" kern="100">
                              <a:effectLst/>
                              <a:latin typeface="Cambria Math" panose="02040503050406030204" pitchFamily="18" charset="0"/>
                              <a:ea typeface="PMingLiU" panose="02020500000000000000" pitchFamily="18" charset="-120"/>
                              <a:cs typeface="Arial" panose="020B0604020202020204" pitchFamily="34" charset="0"/>
                            </a:rPr>
                            <m:t>𝑖𝑛𝑡</m:t>
                          </m:r>
                        </m:sub>
                      </m:sSub>
                      <m:r>
                        <a:rPr lang="en-US" altLang="zh-CN" sz="1800" i="1" kern="100">
                          <a:effectLst/>
                          <a:latin typeface="Cambria Math" panose="02040503050406030204" pitchFamily="18" charset="0"/>
                          <a:ea typeface="PMingLiU" panose="02020500000000000000" pitchFamily="18" charset="-120"/>
                          <a:cs typeface="Arial" panose="020B0604020202020204" pitchFamily="34" charset="0"/>
                        </a:rPr>
                        <m:t>=</m:t>
                      </m:r>
                      <m:r>
                        <a:rPr lang="en-US" altLang="zh-CN" sz="1800" i="1" kern="100">
                          <a:effectLst/>
                          <a:latin typeface="Cambria Math" panose="02040503050406030204" pitchFamily="18" charset="0"/>
                          <a:ea typeface="PMingLiU" panose="02020500000000000000" pitchFamily="18" charset="-120"/>
                          <a:cs typeface="Arial" panose="020B0604020202020204" pitchFamily="34" charset="0"/>
                        </a:rPr>
                        <m:t>𝐾</m:t>
                      </m:r>
                      <m:d>
                        <m:dPr>
                          <m:ctrlPr>
                            <a:rPr lang="zh-CN" altLang="zh-CN" sz="18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zh-CN" sz="18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i="1" kern="100">
                                  <a:effectLst/>
                                  <a:latin typeface="Cambria Math" panose="02040503050406030204" pitchFamily="18" charset="0"/>
                                  <a:ea typeface="PMingLiU" panose="02020500000000000000" pitchFamily="18" charset="-120"/>
                                  <a:cs typeface="Arial" panose="020B060402020202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1800" i="1" kern="100">
                                  <a:effectLst/>
                                  <a:latin typeface="Cambria Math" panose="02040503050406030204" pitchFamily="18" charset="0"/>
                                  <a:ea typeface="PMingLiU" panose="02020500000000000000" pitchFamily="18" charset="-120"/>
                                  <a:cs typeface="Arial" panose="020B0604020202020204" pitchFamily="34" charset="0"/>
                                </a:rPr>
                                <m:t>𝑜</m:t>
                              </m:r>
                            </m:sub>
                          </m:sSub>
                          <m:r>
                            <a:rPr lang="en-US" altLang="zh-CN" sz="1800" i="1" kern="100">
                              <a:effectLst/>
                              <a:latin typeface="Cambria Math" panose="02040503050406030204" pitchFamily="18" charset="0"/>
                              <a:ea typeface="PMingLiU" panose="02020500000000000000" pitchFamily="18" charset="-120"/>
                              <a:cs typeface="Arial" panose="020B0604020202020204" pitchFamily="34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CN" altLang="zh-CN" sz="18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i="1" kern="100">
                                  <a:effectLst/>
                                  <a:latin typeface="Cambria Math" panose="02040503050406030204" pitchFamily="18" charset="0"/>
                                  <a:ea typeface="PMingLiU" panose="02020500000000000000" pitchFamily="18" charset="-120"/>
                                  <a:cs typeface="Arial" panose="020B060402020202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1800" i="1" kern="100">
                                  <a:effectLst/>
                                  <a:latin typeface="Cambria Math" panose="02040503050406030204" pitchFamily="18" charset="0"/>
                                  <a:ea typeface="PMingLiU" panose="02020500000000000000" pitchFamily="18" charset="-120"/>
                                  <a:cs typeface="Arial" panose="020B0604020202020204" pitchFamily="34" charset="0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  <m:r>
                        <a:rPr lang="en-US" altLang="zh-CN" sz="1800" i="1" kern="100">
                          <a:effectLst/>
                          <a:latin typeface="Cambria Math" panose="02040503050406030204" pitchFamily="18" charset="0"/>
                          <a:ea typeface="PMingLiU" panose="02020500000000000000" pitchFamily="18" charset="-120"/>
                          <a:cs typeface="Arial" panose="020B0604020202020204" pitchFamily="34" charset="0"/>
                        </a:rPr>
                        <m:t>+</m:t>
                      </m:r>
                      <m:r>
                        <a:rPr lang="en-US" altLang="zh-CN" sz="1800" i="1" kern="100">
                          <a:effectLst/>
                          <a:latin typeface="Cambria Math" panose="02040503050406030204" pitchFamily="18" charset="0"/>
                          <a:ea typeface="PMingLiU" panose="02020500000000000000" pitchFamily="18" charset="-120"/>
                          <a:cs typeface="Arial" panose="020B0604020202020204" pitchFamily="34" charset="0"/>
                        </a:rPr>
                        <m:t>𝐵</m:t>
                      </m:r>
                      <m:d>
                        <m:dPr>
                          <m:ctrlPr>
                            <a:rPr lang="zh-CN" altLang="zh-CN" sz="18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acc>
                            <m:accPr>
                              <m:chr m:val="̇"/>
                              <m:ctrlPr>
                                <a:rPr lang="zh-CN" altLang="zh-CN" sz="18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zh-CN" altLang="zh-CN" sz="18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800" i="1" kern="100">
                                      <a:effectLst/>
                                      <a:latin typeface="Cambria Math" panose="02040503050406030204" pitchFamily="18" charset="0"/>
                                      <a:ea typeface="PMingLiU" panose="02020500000000000000" pitchFamily="18" charset="-120"/>
                                      <a:cs typeface="Arial" panose="020B060402020202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1800" i="1" kern="100">
                                      <a:effectLst/>
                                      <a:latin typeface="Cambria Math" panose="02040503050406030204" pitchFamily="18" charset="0"/>
                                      <a:ea typeface="PMingLiU" panose="02020500000000000000" pitchFamily="18" charset="-120"/>
                                      <a:cs typeface="Arial" panose="020B0604020202020204" pitchFamily="34" charset="0"/>
                                    </a:rPr>
                                    <m:t>𝑜</m:t>
                                  </m:r>
                                </m:sub>
                              </m:sSub>
                            </m:e>
                          </m:acc>
                          <m:r>
                            <a:rPr lang="en-US" altLang="zh-CN" sz="1800" i="1" kern="100">
                              <a:effectLst/>
                              <a:latin typeface="Cambria Math" panose="02040503050406030204" pitchFamily="18" charset="0"/>
                              <a:ea typeface="PMingLiU" panose="02020500000000000000" pitchFamily="18" charset="-120"/>
                              <a:cs typeface="Arial" panose="020B0604020202020204" pitchFamily="34" charset="0"/>
                            </a:rPr>
                            <m:t>−</m:t>
                          </m:r>
                          <m:acc>
                            <m:accPr>
                              <m:chr m:val="̇"/>
                              <m:ctrlPr>
                                <a:rPr lang="zh-CN" altLang="zh-CN" sz="18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zh-CN" altLang="zh-CN" sz="18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800" i="1" kern="100">
                                      <a:effectLst/>
                                      <a:latin typeface="Cambria Math" panose="02040503050406030204" pitchFamily="18" charset="0"/>
                                      <a:ea typeface="PMingLiU" panose="02020500000000000000" pitchFamily="18" charset="-120"/>
                                      <a:cs typeface="Arial" panose="020B060402020202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1800" i="1" kern="100">
                                      <a:effectLst/>
                                      <a:latin typeface="Cambria Math" panose="02040503050406030204" pitchFamily="18" charset="0"/>
                                      <a:ea typeface="PMingLiU" panose="02020500000000000000" pitchFamily="18" charset="-120"/>
                                      <a:cs typeface="Arial" panose="020B0604020202020204" pitchFamily="34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US" altLang="zh-CN" sz="1800" i="1" kern="100">
                          <a:effectLst/>
                          <a:latin typeface="Cambria Math" panose="02040503050406030204" pitchFamily="18" charset="0"/>
                          <a:ea typeface="PMingLiU" panose="02020500000000000000" pitchFamily="18" charset="-120"/>
                          <a:cs typeface="Arial" panose="020B0604020202020204" pitchFamily="34" charset="0"/>
                        </a:rPr>
                        <m:t>−</m:t>
                      </m:r>
                      <m:r>
                        <a:rPr lang="en-US" altLang="zh-CN" sz="1800" i="1" kern="100">
                          <a:effectLst/>
                          <a:latin typeface="Cambria Math" panose="02040503050406030204" pitchFamily="18" charset="0"/>
                          <a:ea typeface="PMingLiU" panose="02020500000000000000" pitchFamily="18" charset="-120"/>
                          <a:cs typeface="Arial" panose="020B0604020202020204" pitchFamily="34" charset="0"/>
                        </a:rPr>
                        <m:t>𝑀</m:t>
                      </m:r>
                      <m:acc>
                        <m:accPr>
                          <m:chr m:val="̈"/>
                          <m:ctrlPr>
                            <a:rPr lang="zh-CN" altLang="zh-CN" sz="18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zh-CN" altLang="zh-CN" sz="18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i="1" kern="100">
                                  <a:effectLst/>
                                  <a:latin typeface="Cambria Math" panose="02040503050406030204" pitchFamily="18" charset="0"/>
                                  <a:ea typeface="PMingLiU" panose="02020500000000000000" pitchFamily="18" charset="-120"/>
                                  <a:cs typeface="Arial" panose="020B060402020202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1800" i="1" kern="100">
                                  <a:effectLst/>
                                  <a:latin typeface="Cambria Math" panose="02040503050406030204" pitchFamily="18" charset="0"/>
                                  <a:ea typeface="PMingLiU" panose="02020500000000000000" pitchFamily="18" charset="-120"/>
                                  <a:cs typeface="Arial" panose="020B0604020202020204" pitchFamily="34" charset="0"/>
                                </a:rPr>
                                <m:t>𝑚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altLang="zh-CN" sz="1800" kern="100" dirty="0">
                  <a:effectLst/>
                  <a:latin typeface="Calibri" panose="020F0502020204030204" pitchFamily="34" charset="0"/>
                  <a:ea typeface="PMingLiU" panose="02020500000000000000" pitchFamily="18" charset="-120"/>
                  <a:cs typeface="Arial" panose="020B0604020202020204" pitchFamily="34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80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𝐼𝐶</m:t>
                          </m:r>
                        </m:sub>
                      </m:sSub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=−</m:t>
                      </m:r>
                      <m:sSup>
                        <m:sSup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p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b>
                        <m:sSub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̇"/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acc>
                        </m:e>
                      </m:d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×[</m:t>
                      </m:r>
                      <m:acc>
                        <m:accPr>
                          <m:chr m:val="̈"/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acc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𝑃𝐵</m:t>
                          </m:r>
                        </m:sub>
                      </m:sSub>
                      <m:d>
                        <m:d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̇"/>
                                  <m:ctrlPr>
                                    <a:rPr lang="en-US" altLang="zh-CN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1800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̇"/>
                                  <m:ctrlPr>
                                    <a:rPr lang="en-US" altLang="zh-CN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1800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e>
                      </m:d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𝑃𝐵</m:t>
                          </m:r>
                        </m:sub>
                      </m:sSub>
                      <m:d>
                        <m:d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e>
                      </m:d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altLang="zh-CN" sz="1800" kern="100" dirty="0">
                  <a:effectLst/>
                  <a:latin typeface="Calibri" panose="020F0502020204030204" pitchFamily="34" charset="0"/>
                  <a:ea typeface="PMingLiU" panose="02020500000000000000" pitchFamily="18" charset="-120"/>
                  <a:cs typeface="Arial" panose="020B0604020202020204" pitchFamily="34" charset="0"/>
                </a:endParaRPr>
              </a:p>
              <a:p>
                <a:endParaRPr lang="zh-CN" altLang="zh-CN" sz="1800" kern="100" dirty="0">
                  <a:effectLst/>
                  <a:latin typeface="Calibri" panose="020F0502020204030204" pitchFamily="34" charset="0"/>
                  <a:ea typeface="PMingLiU" panose="02020500000000000000" pitchFamily="18" charset="-120"/>
                  <a:cs typeface="Arial" panose="020B0604020202020204" pitchFamily="34" charset="0"/>
                </a:endParaRPr>
              </a:p>
              <a:p>
                <a:pPr marL="285750" indent="-285750">
                  <a:buFontTx/>
                  <a:buChar char="-"/>
                </a:pPr>
                <a:endParaRPr lang="en-US" altLang="zh-CN" sz="2000" dirty="0"/>
              </a:p>
            </p:txBody>
          </p:sp>
        </mc:Choice>
        <mc:Fallback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FD605C8D-BFB1-412A-8BD6-C031EF64E4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408" y="1812147"/>
                <a:ext cx="10107513" cy="4680256"/>
              </a:xfrm>
              <a:prstGeom prst="rect">
                <a:avLst/>
              </a:prstGeom>
              <a:blipFill>
                <a:blip r:embed="rId2"/>
                <a:stretch>
                  <a:fillRect l="-603" t="-6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76506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31CCE92F-C102-4B6F-B4FE-5993EC0A5EDC}"/>
              </a:ext>
            </a:extLst>
          </p:cNvPr>
          <p:cNvSpPr/>
          <p:nvPr/>
        </p:nvSpPr>
        <p:spPr>
          <a:xfrm>
            <a:off x="4321124" y="0"/>
            <a:ext cx="6000361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 w="0"/>
                <a:solidFill>
                  <a:srgbClr val="ACD433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Century Gothic" panose="020B0502020202020204"/>
                <a:ea typeface="宋体" panose="02010600030101010101" pitchFamily="2" charset="-122"/>
                <a:cs typeface="+mn-cs"/>
              </a:rPr>
              <a:t>Impedance Control </a:t>
            </a:r>
          </a:p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 w="0"/>
                <a:solidFill>
                  <a:srgbClr val="ACD433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Century Gothic" panose="020B0502020202020204"/>
                <a:ea typeface="宋体" panose="02010600030101010101" pitchFamily="2" charset="-122"/>
                <a:cs typeface="+mn-cs"/>
              </a:rPr>
              <a:t> 2R Robotics Arm Example</a:t>
            </a:r>
            <a:endParaRPr kumimoji="0" lang="zh-CN" altLang="en-US" sz="3600" b="0" i="0" u="none" strike="noStrike" kern="1200" cap="none" spc="0" normalizeH="0" baseline="0" noProof="0" dirty="0">
              <a:ln w="0"/>
              <a:solidFill>
                <a:srgbClr val="ACD433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LnTx/>
              <a:uFillTx/>
              <a:latin typeface="Century Gothic" panose="020B050202020202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29D593D-9BC6-474F-ABD0-97212A98496E}"/>
              </a:ext>
            </a:extLst>
          </p:cNvPr>
          <p:cNvSpPr txBox="1"/>
          <p:nvPr/>
        </p:nvSpPr>
        <p:spPr>
          <a:xfrm>
            <a:off x="766800" y="2452183"/>
            <a:ext cx="1010751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zh-CN" sz="2400" dirty="0"/>
              <a:t>Separate the controller calculation frequency from physical one</a:t>
            </a:r>
          </a:p>
          <a:p>
            <a:endParaRPr lang="en-US" altLang="zh-CN" sz="2400" dirty="0"/>
          </a:p>
          <a:p>
            <a:pPr marL="285750" indent="-285750">
              <a:buFontTx/>
              <a:buChar char="-"/>
            </a:pPr>
            <a:r>
              <a:rPr lang="en-US" altLang="zh-CN" sz="2400" dirty="0"/>
              <a:t>Establish dynamical-based impedance control (DB-IC) and position-based impedance control (PB-IC) on the existing model</a:t>
            </a:r>
          </a:p>
          <a:p>
            <a:pPr marL="285750" indent="-285750">
              <a:buFontTx/>
              <a:buChar char="-"/>
            </a:pPr>
            <a:endParaRPr lang="en-US" altLang="zh-CN" sz="2400" dirty="0"/>
          </a:p>
          <a:p>
            <a:pPr marL="285750" indent="-285750">
              <a:buFontTx/>
              <a:buChar char="-"/>
            </a:pPr>
            <a:r>
              <a:rPr lang="en-US" altLang="zh-CN" sz="2400" dirty="0"/>
              <a:t>Tuning of the controller parameters for a better performance</a:t>
            </a:r>
            <a:endParaRPr lang="zh-CN" altLang="en-US" sz="24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295A948-F919-478A-B1A4-CBFD08F6BEC4}"/>
              </a:ext>
            </a:extLst>
          </p:cNvPr>
          <p:cNvSpPr/>
          <p:nvPr/>
        </p:nvSpPr>
        <p:spPr>
          <a:xfrm>
            <a:off x="766800" y="1421175"/>
            <a:ext cx="4665060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cap="none" spc="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ea typeface="等线" panose="02010600030101010101" pitchFamily="2" charset="-122"/>
                <a:cs typeface="Arial" panose="020B0604020202020204" pitchFamily="34" charset="0"/>
              </a:rPr>
              <a:t>Main tasks we accomplished: </a:t>
            </a:r>
            <a:endParaRPr lang="en-US" altLang="zh-CN" sz="3600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ea typeface="等线" panose="02010600030101010101" pitchFamily="2" charset="-122"/>
              <a:cs typeface="Arial" panose="020B0604020202020204" pitchFamily="34" charset="0"/>
            </a:endParaRPr>
          </a:p>
          <a:p>
            <a:endParaRPr lang="en-US" altLang="zh-CN" sz="3600" cap="none" spc="0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8665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31CCE92F-C102-4B6F-B4FE-5993EC0A5EDC}"/>
              </a:ext>
            </a:extLst>
          </p:cNvPr>
          <p:cNvSpPr/>
          <p:nvPr/>
        </p:nvSpPr>
        <p:spPr>
          <a:xfrm>
            <a:off x="4321124" y="0"/>
            <a:ext cx="6000361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 w="0"/>
                <a:solidFill>
                  <a:srgbClr val="ACD433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Century Gothic" panose="020B0502020202020204"/>
                <a:ea typeface="宋体" panose="02010600030101010101" pitchFamily="2" charset="-122"/>
                <a:cs typeface="+mn-cs"/>
              </a:rPr>
              <a:t>Impedance Control </a:t>
            </a:r>
          </a:p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 w="0"/>
                <a:solidFill>
                  <a:srgbClr val="ACD433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Century Gothic" panose="020B0502020202020204"/>
                <a:ea typeface="宋体" panose="02010600030101010101" pitchFamily="2" charset="-122"/>
                <a:cs typeface="+mn-cs"/>
              </a:rPr>
              <a:t> 2R Robotics Arm Example</a:t>
            </a:r>
            <a:endParaRPr kumimoji="0" lang="zh-CN" altLang="en-US" sz="3600" b="0" i="0" u="none" strike="noStrike" kern="1200" cap="none" spc="0" normalizeH="0" baseline="0" noProof="0" dirty="0">
              <a:ln w="0"/>
              <a:solidFill>
                <a:srgbClr val="ACD433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LnTx/>
              <a:uFillTx/>
              <a:latin typeface="Century Gothic" panose="020B0502020202020204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EC6BF682-C61A-4247-80F0-513CDC2764FC}"/>
              </a:ext>
            </a:extLst>
          </p:cNvPr>
          <p:cNvGrpSpPr/>
          <p:nvPr/>
        </p:nvGrpSpPr>
        <p:grpSpPr>
          <a:xfrm>
            <a:off x="774441" y="2447297"/>
            <a:ext cx="11039999" cy="3049254"/>
            <a:chOff x="634137" y="1904372"/>
            <a:chExt cx="11039999" cy="3049254"/>
          </a:xfrm>
        </p:grpSpPr>
        <p:pic>
          <p:nvPicPr>
            <p:cNvPr id="4" name="屏幕录制 3">
              <a:hlinkClick r:id="" action="ppaction://media"/>
              <a:extLst>
                <a:ext uri="{FF2B5EF4-FFF2-40B4-BE49-F238E27FC236}">
                  <a16:creationId xmlns:a16="http://schemas.microsoft.com/office/drawing/2014/main" id="{75E9ED38-3568-4ABB-9BAC-F52A606435EB}"/>
                </a:ext>
              </a:extLst>
            </p:cNvPr>
            <p:cNvPicPr>
              <a:picLocks noChangeAspect="1"/>
            </p:cNvPicPr>
            <p:nvPr>
              <a:videoFile r:link="rId1"/>
              <p:extLst>
                <p:ext uri="{DAA4B4D4-6D71-4841-9C94-3DE7FCFB9230}">
                  <p14:media xmlns:p14="http://schemas.microsoft.com/office/powerpoint/2010/main" r:embed="rId2">
                    <p14:trim st="532" end="2118.8"/>
                  </p14:media>
                </p:ext>
              </p:extLst>
            </p:nvPr>
          </p:nvPicPr>
          <p:blipFill>
            <a:blip r:embed="rId6"/>
            <a:stretch>
              <a:fillRect/>
            </a:stretch>
          </p:blipFill>
          <p:spPr>
            <a:xfrm>
              <a:off x="634137" y="1904374"/>
              <a:ext cx="2970197" cy="3049252"/>
            </a:xfrm>
            <a:prstGeom prst="rect">
              <a:avLst/>
            </a:prstGeom>
          </p:spPr>
        </p:pic>
        <p:pic>
          <p:nvPicPr>
            <p:cNvPr id="5" name="屏幕录制 4">
              <a:hlinkClick r:id="" action="ppaction://media"/>
              <a:extLst>
                <a:ext uri="{FF2B5EF4-FFF2-40B4-BE49-F238E27FC236}">
                  <a16:creationId xmlns:a16="http://schemas.microsoft.com/office/drawing/2014/main" id="{CF3B200A-AA41-4BDE-B1BA-CF2F8D0AC2C1}"/>
                </a:ext>
              </a:extLst>
            </p:cNvPr>
            <p:cNvPicPr>
              <a:picLocks noChangeAspect="1"/>
            </p:cNvPicPr>
            <p:nvPr>
              <a:videoFile r:link="rId1"/>
              <p:extLst>
                <p:ext uri="{DAA4B4D4-6D71-4841-9C94-3DE7FCFB9230}">
                  <p14:media xmlns:p14="http://schemas.microsoft.com/office/powerpoint/2010/main" r:embed="rId3">
                    <p14:trim st="1612" end="3490.6999"/>
                  </p14:media>
                </p:ext>
              </p:extLst>
            </p:nvPr>
          </p:nvPicPr>
          <p:blipFill>
            <a:blip r:embed="rId7"/>
            <a:stretch>
              <a:fillRect/>
            </a:stretch>
          </p:blipFill>
          <p:spPr>
            <a:xfrm>
              <a:off x="4610901" y="1904372"/>
              <a:ext cx="2970197" cy="3049251"/>
            </a:xfrm>
            <a:prstGeom prst="rect">
              <a:avLst/>
            </a:prstGeom>
          </p:spPr>
        </p:pic>
        <p:pic>
          <p:nvPicPr>
            <p:cNvPr id="7" name="屏幕录制 6">
              <a:hlinkClick r:id="" action="ppaction://media"/>
              <a:extLst>
                <a:ext uri="{FF2B5EF4-FFF2-40B4-BE49-F238E27FC236}">
                  <a16:creationId xmlns:a16="http://schemas.microsoft.com/office/drawing/2014/main" id="{F77AD14B-26D9-479C-BA2E-803E242B4B6B}"/>
                </a:ext>
              </a:extLst>
            </p:cNvPr>
            <p:cNvPicPr>
              <a:picLocks noChangeAspect="1"/>
            </p:cNvPicPr>
            <p:nvPr>
              <a:videoFile r:link="rId1"/>
              <p:extLst>
                <p:ext uri="{DAA4B4D4-6D71-4841-9C94-3DE7FCFB9230}">
                  <p14:media xmlns:p14="http://schemas.microsoft.com/office/powerpoint/2010/main" r:embed="rId4">
                    <p14:trim st="765" end="2070.6"/>
                  </p14:media>
                </p:ext>
              </p:extLst>
            </p:nvPr>
          </p:nvPicPr>
          <p:blipFill>
            <a:blip r:embed="rId8"/>
            <a:stretch>
              <a:fillRect/>
            </a:stretch>
          </p:blipFill>
          <p:spPr>
            <a:xfrm>
              <a:off x="8703939" y="1904372"/>
              <a:ext cx="2970197" cy="3049252"/>
            </a:xfrm>
            <a:prstGeom prst="rect">
              <a:avLst/>
            </a:prstGeom>
          </p:spPr>
        </p:pic>
      </p:grpSp>
      <p:sp>
        <p:nvSpPr>
          <p:cNvPr id="9" name="文本框 8">
            <a:extLst>
              <a:ext uri="{FF2B5EF4-FFF2-40B4-BE49-F238E27FC236}">
                <a16:creationId xmlns:a16="http://schemas.microsoft.com/office/drawing/2014/main" id="{E38BBE71-ACCD-4AE9-8976-5E689700ACC2}"/>
              </a:ext>
            </a:extLst>
          </p:cNvPr>
          <p:cNvSpPr txBox="1"/>
          <p:nvPr/>
        </p:nvSpPr>
        <p:spPr>
          <a:xfrm>
            <a:off x="1866530" y="5580000"/>
            <a:ext cx="6369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ea typeface="等线" panose="02010600030101010101" pitchFamily="2" charset="-122"/>
                <a:cs typeface="Arial" panose="020B0604020202020204" pitchFamily="34" charset="0"/>
              </a:rPr>
              <a:t>PID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FCCAE61-E2FB-489A-A2E9-D6B310866AC7}"/>
              </a:ext>
            </a:extLst>
          </p:cNvPr>
          <p:cNvSpPr txBox="1"/>
          <p:nvPr/>
        </p:nvSpPr>
        <p:spPr>
          <a:xfrm>
            <a:off x="5835882" y="5580000"/>
            <a:ext cx="8008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ea typeface="等线" panose="02010600030101010101" pitchFamily="2" charset="-122"/>
                <a:cs typeface="Arial" panose="020B0604020202020204" pitchFamily="34" charset="0"/>
              </a:rPr>
              <a:t>DB-IC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D241A009-19DC-4736-9B56-2A55913E1B1B}"/>
              </a:ext>
            </a:extLst>
          </p:cNvPr>
          <p:cNvSpPr txBox="1"/>
          <p:nvPr/>
        </p:nvSpPr>
        <p:spPr>
          <a:xfrm>
            <a:off x="9921064" y="5580000"/>
            <a:ext cx="8008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ea typeface="等线" panose="02010600030101010101" pitchFamily="2" charset="-122"/>
                <a:cs typeface="Arial" panose="020B0604020202020204" pitchFamily="34" charset="0"/>
              </a:rPr>
              <a:t>P</a:t>
            </a:r>
            <a:r>
              <a:rPr lang="en-US" altLang="zh-CN" sz="18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ea typeface="等线" panose="02010600030101010101" pitchFamily="2" charset="-122"/>
                <a:cs typeface="Arial" panose="020B0604020202020204" pitchFamily="34" charset="0"/>
              </a:rPr>
              <a:t>B-IC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02C3FF9-F152-421E-83DF-166813BF0438}"/>
              </a:ext>
            </a:extLst>
          </p:cNvPr>
          <p:cNvSpPr/>
          <p:nvPr/>
        </p:nvSpPr>
        <p:spPr>
          <a:xfrm>
            <a:off x="774441" y="1298567"/>
            <a:ext cx="9102172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cap="none" spc="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ea typeface="等线" panose="02010600030101010101" pitchFamily="2" charset="-122"/>
                <a:cs typeface="Arial" panose="020B0604020202020204" pitchFamily="34" charset="0"/>
              </a:rPr>
              <a:t>Comparation with variation of controller types, without walls</a:t>
            </a:r>
            <a:endParaRPr lang="en-US" altLang="zh-CN" sz="3600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ea typeface="等线" panose="02010600030101010101" pitchFamily="2" charset="-122"/>
              <a:cs typeface="Arial" panose="020B0604020202020204" pitchFamily="34" charset="0"/>
            </a:endParaRPr>
          </a:p>
          <a:p>
            <a:endParaRPr lang="en-US" altLang="zh-CN" sz="3600" cap="none" spc="0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2838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video>
              <p:cMediaNode vol="0">
                <p:cTn id="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video>
              <p:cMediaNode vol="0">
                <p:cTn id="3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video>
              <p:cMediaNode vol="0">
                <p:cTn id="4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31CCE92F-C102-4B6F-B4FE-5993EC0A5EDC}"/>
              </a:ext>
            </a:extLst>
          </p:cNvPr>
          <p:cNvSpPr/>
          <p:nvPr/>
        </p:nvSpPr>
        <p:spPr>
          <a:xfrm>
            <a:off x="4321124" y="0"/>
            <a:ext cx="6000361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 w="0"/>
                <a:solidFill>
                  <a:srgbClr val="ACD433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Century Gothic" panose="020B0502020202020204"/>
                <a:ea typeface="宋体" panose="02010600030101010101" pitchFamily="2" charset="-122"/>
                <a:cs typeface="+mn-cs"/>
              </a:rPr>
              <a:t>Impedance Control </a:t>
            </a:r>
          </a:p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 w="0"/>
                <a:solidFill>
                  <a:srgbClr val="ACD433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Century Gothic" panose="020B0502020202020204"/>
                <a:ea typeface="宋体" panose="02010600030101010101" pitchFamily="2" charset="-122"/>
                <a:cs typeface="+mn-cs"/>
              </a:rPr>
              <a:t> 2R Robotics Arm Example</a:t>
            </a:r>
            <a:endParaRPr kumimoji="0" lang="zh-CN" altLang="en-US" sz="3600" b="0" i="0" u="none" strike="noStrike" kern="1200" cap="none" spc="0" normalizeH="0" baseline="0" noProof="0" dirty="0">
              <a:ln w="0"/>
              <a:solidFill>
                <a:srgbClr val="ACD433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LnTx/>
              <a:uFillTx/>
              <a:latin typeface="Century Gothic" panose="020B0502020202020204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3" name="屏幕录制 2">
            <a:hlinkClick r:id="" action="ppaction://media"/>
            <a:extLst>
              <a:ext uri="{FF2B5EF4-FFF2-40B4-BE49-F238E27FC236}">
                <a16:creationId xmlns:a16="http://schemas.microsoft.com/office/drawing/2014/main" id="{4AB71213-C385-4202-AFFB-C3D0720A697D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900" end="11590.204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827243" y="2498895"/>
            <a:ext cx="2359024" cy="2329368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05892587-8FCC-4530-AB60-C4CA2E9D5C4D}"/>
              </a:ext>
            </a:extLst>
          </p:cNvPr>
          <p:cNvSpPr/>
          <p:nvPr/>
        </p:nvSpPr>
        <p:spPr>
          <a:xfrm>
            <a:off x="774441" y="1298567"/>
            <a:ext cx="10411825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cap="none" spc="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ea typeface="等线" panose="02010600030101010101" pitchFamily="2" charset="-122"/>
                <a:cs typeface="Arial" panose="020B0604020202020204" pitchFamily="34" charset="0"/>
              </a:rPr>
              <a:t>Comparation with variation of controller types and existence of walls</a:t>
            </a:r>
            <a:endParaRPr lang="en-US" altLang="zh-CN" sz="3600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ea typeface="等线" panose="02010600030101010101" pitchFamily="2" charset="-122"/>
              <a:cs typeface="Arial" panose="020B0604020202020204" pitchFamily="34" charset="0"/>
            </a:endParaRPr>
          </a:p>
          <a:p>
            <a:endParaRPr lang="en-US" altLang="zh-CN" sz="3600" cap="none" spc="0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pic>
        <p:nvPicPr>
          <p:cNvPr id="4" name="屏幕录制 3">
            <a:hlinkClick r:id="" action="ppaction://media"/>
            <a:extLst>
              <a:ext uri="{FF2B5EF4-FFF2-40B4-BE49-F238E27FC236}">
                <a16:creationId xmlns:a16="http://schemas.microsoft.com/office/drawing/2014/main" id="{CCF813CC-6EDD-40A3-943E-0AE8FA281CC7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3">
                  <p14:trim st="800" end="15905.102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468219" y="2498895"/>
            <a:ext cx="2359025" cy="2329369"/>
          </a:xfrm>
          <a:prstGeom prst="rect">
            <a:avLst/>
          </a:prstGeom>
        </p:spPr>
      </p:pic>
      <p:pic>
        <p:nvPicPr>
          <p:cNvPr id="7" name="屏幕录制 6">
            <a:hlinkClick r:id="" action="ppaction://media"/>
            <a:extLst>
              <a:ext uri="{FF2B5EF4-FFF2-40B4-BE49-F238E27FC236}">
                <a16:creationId xmlns:a16="http://schemas.microsoft.com/office/drawing/2014/main" id="{BF89A915-9EC0-442B-A18D-DFF8B1528E95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4">
                  <p14:trim st="2173" end="746.7"/>
                </p14:media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3364758" y="2498895"/>
            <a:ext cx="2359025" cy="2329368"/>
          </a:xfrm>
          <a:prstGeom prst="rect">
            <a:avLst/>
          </a:prstGeom>
        </p:spPr>
      </p:pic>
      <p:pic>
        <p:nvPicPr>
          <p:cNvPr id="8" name="屏幕录制 7">
            <a:hlinkClick r:id="" action="ppaction://media"/>
            <a:extLst>
              <a:ext uri="{FF2B5EF4-FFF2-40B4-BE49-F238E27FC236}">
                <a16:creationId xmlns:a16="http://schemas.microsoft.com/office/drawing/2014/main" id="{470C7909-BFE4-4A5E-A049-2E872329B791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5">
                  <p14:trim st="1300" end="6010.9"/>
                </p14:media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005734" y="2498895"/>
            <a:ext cx="2359024" cy="2329368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691DBB32-D7A4-40CD-980F-8598CB79F5BC}"/>
              </a:ext>
            </a:extLst>
          </p:cNvPr>
          <p:cNvSpPr txBox="1"/>
          <p:nvPr/>
        </p:nvSpPr>
        <p:spPr>
          <a:xfrm>
            <a:off x="2964337" y="4989450"/>
            <a:ext cx="8008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ea typeface="等线" panose="02010600030101010101" pitchFamily="2" charset="-122"/>
                <a:cs typeface="Arial" panose="020B0604020202020204" pitchFamily="34" charset="0"/>
              </a:rPr>
              <a:t>DB-IC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66DCFFA-D803-4E96-8CEA-9D0822B484F7}"/>
              </a:ext>
            </a:extLst>
          </p:cNvPr>
          <p:cNvSpPr txBox="1"/>
          <p:nvPr/>
        </p:nvSpPr>
        <p:spPr>
          <a:xfrm>
            <a:off x="8426822" y="4989450"/>
            <a:ext cx="8008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ea typeface="等线" panose="02010600030101010101" pitchFamily="2" charset="-122"/>
                <a:cs typeface="Arial" panose="020B0604020202020204" pitchFamily="34" charset="0"/>
              </a:rPr>
              <a:t>P</a:t>
            </a:r>
            <a:r>
              <a:rPr lang="en-US" altLang="zh-CN" sz="18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ea typeface="等线" panose="02010600030101010101" pitchFamily="2" charset="-122"/>
                <a:cs typeface="Arial" panose="020B0604020202020204" pitchFamily="34" charset="0"/>
              </a:rPr>
              <a:t>B-IC</a:t>
            </a:r>
          </a:p>
        </p:txBody>
      </p:sp>
    </p:spTree>
    <p:extLst>
      <p:ext uri="{BB962C8B-B14F-4D97-AF65-F5344CB8AC3E}">
        <p14:creationId xmlns:p14="http://schemas.microsoft.com/office/powerpoint/2010/main" val="1009370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4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16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3478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110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19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0">
                <p:cTn id="25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0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0">
                <p:cTn id="31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3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3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" fill="hold">
                      <p:stCondLst>
                        <p:cond delay="0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31CCE92F-C102-4B6F-B4FE-5993EC0A5EDC}"/>
              </a:ext>
            </a:extLst>
          </p:cNvPr>
          <p:cNvSpPr/>
          <p:nvPr/>
        </p:nvSpPr>
        <p:spPr>
          <a:xfrm>
            <a:off x="4321124" y="0"/>
            <a:ext cx="6000361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 w="0"/>
                <a:solidFill>
                  <a:srgbClr val="ACD433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Century Gothic" panose="020B0502020202020204"/>
                <a:ea typeface="宋体" panose="02010600030101010101" pitchFamily="2" charset="-122"/>
                <a:cs typeface="+mn-cs"/>
              </a:rPr>
              <a:t>Impedance Control </a:t>
            </a:r>
          </a:p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 w="0"/>
                <a:solidFill>
                  <a:srgbClr val="ACD433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Century Gothic" panose="020B0502020202020204"/>
                <a:ea typeface="宋体" panose="02010600030101010101" pitchFamily="2" charset="-122"/>
                <a:cs typeface="+mn-cs"/>
              </a:rPr>
              <a:t> 2R Robotics Arm Example</a:t>
            </a:r>
            <a:endParaRPr kumimoji="0" lang="zh-CN" altLang="en-US" sz="3600" b="0" i="0" u="none" strike="noStrike" kern="1200" cap="none" spc="0" normalizeH="0" baseline="0" noProof="0" dirty="0">
              <a:ln w="0"/>
              <a:solidFill>
                <a:srgbClr val="ACD433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LnTx/>
              <a:uFillTx/>
              <a:latin typeface="Century Gothic" panose="020B050202020202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02C3FF9-F152-421E-83DF-166813BF0438}"/>
              </a:ext>
            </a:extLst>
          </p:cNvPr>
          <p:cNvSpPr/>
          <p:nvPr/>
        </p:nvSpPr>
        <p:spPr>
          <a:xfrm>
            <a:off x="774441" y="1298567"/>
            <a:ext cx="8278228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cap="none" spc="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ea typeface="等线" panose="02010600030101010101" pitchFamily="2" charset="-122"/>
                <a:cs typeface="Arial" panose="020B0604020202020204" pitchFamily="34" charset="0"/>
              </a:rPr>
              <a:t>Comparation with variation of K value on DB-IC model</a:t>
            </a:r>
            <a:endParaRPr lang="en-US" altLang="zh-CN" sz="3600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ea typeface="等线" panose="02010600030101010101" pitchFamily="2" charset="-122"/>
              <a:cs typeface="Arial" panose="020B0604020202020204" pitchFamily="34" charset="0"/>
            </a:endParaRPr>
          </a:p>
          <a:p>
            <a:endParaRPr lang="en-US" altLang="zh-CN" sz="3600" cap="none" spc="0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B7726A64-36F5-4B95-B1D8-7D6792F1FF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000" y="2160000"/>
            <a:ext cx="7920000" cy="4058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209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31CCE92F-C102-4B6F-B4FE-5993EC0A5EDC}"/>
              </a:ext>
            </a:extLst>
          </p:cNvPr>
          <p:cNvSpPr/>
          <p:nvPr/>
        </p:nvSpPr>
        <p:spPr>
          <a:xfrm>
            <a:off x="4321124" y="0"/>
            <a:ext cx="6000361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 w="0"/>
                <a:solidFill>
                  <a:srgbClr val="ACD433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Century Gothic" panose="020B0502020202020204"/>
                <a:ea typeface="宋体" panose="02010600030101010101" pitchFamily="2" charset="-122"/>
                <a:cs typeface="+mn-cs"/>
              </a:rPr>
              <a:t>Impedance Control </a:t>
            </a:r>
          </a:p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 w="0"/>
                <a:solidFill>
                  <a:srgbClr val="ACD433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Century Gothic" panose="020B0502020202020204"/>
                <a:ea typeface="宋体" panose="02010600030101010101" pitchFamily="2" charset="-122"/>
                <a:cs typeface="+mn-cs"/>
              </a:rPr>
              <a:t> 2R Robotics Arm Example</a:t>
            </a:r>
            <a:endParaRPr kumimoji="0" lang="zh-CN" altLang="en-US" sz="3600" b="0" i="0" u="none" strike="noStrike" kern="1200" cap="none" spc="0" normalizeH="0" baseline="0" noProof="0" dirty="0">
              <a:ln w="0"/>
              <a:solidFill>
                <a:srgbClr val="ACD433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LnTx/>
              <a:uFillTx/>
              <a:latin typeface="Century Gothic" panose="020B050202020202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02C3FF9-F152-421E-83DF-166813BF0438}"/>
              </a:ext>
            </a:extLst>
          </p:cNvPr>
          <p:cNvSpPr/>
          <p:nvPr/>
        </p:nvSpPr>
        <p:spPr>
          <a:xfrm>
            <a:off x="774441" y="1298567"/>
            <a:ext cx="8212505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cap="none" spc="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ea typeface="等线" panose="02010600030101010101" pitchFamily="2" charset="-122"/>
                <a:cs typeface="Arial" panose="020B0604020202020204" pitchFamily="34" charset="0"/>
              </a:rPr>
              <a:t>Comparation with variation of B value on DB-IC model</a:t>
            </a:r>
            <a:endParaRPr lang="en-US" altLang="zh-CN" sz="3600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ea typeface="等线" panose="02010600030101010101" pitchFamily="2" charset="-122"/>
              <a:cs typeface="Arial" panose="020B0604020202020204" pitchFamily="34" charset="0"/>
            </a:endParaRPr>
          </a:p>
          <a:p>
            <a:endParaRPr lang="en-US" altLang="zh-CN" sz="3600" cap="none" spc="0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E4519F4-6ED1-45BC-B300-E28295A434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000" y="2160000"/>
            <a:ext cx="7920000" cy="4275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220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0FC41EEC-66D9-498E-BB6C-8BE96690D1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2377" y="979521"/>
            <a:ext cx="7847246" cy="5432232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30F7FF43-8CFF-48C7-8E69-8854C9928364}"/>
              </a:ext>
            </a:extLst>
          </p:cNvPr>
          <p:cNvSpPr/>
          <p:nvPr/>
        </p:nvSpPr>
        <p:spPr>
          <a:xfrm>
            <a:off x="3287155" y="186188"/>
            <a:ext cx="8683934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36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ea typeface="等线" panose="02010600030101010101" pitchFamily="2" charset="-122"/>
                <a:cs typeface="Arial" panose="020B0604020202020204" pitchFamily="34" charset="0"/>
              </a:rPr>
              <a:t>Improved Performance</a:t>
            </a:r>
            <a:endParaRPr lang="zh-CN" altLang="en-US" sz="36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98929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离子">
  <a:themeElements>
    <a:clrScheme name="离子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离子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离子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1373</TotalTime>
  <Words>375</Words>
  <Application>Microsoft Office PowerPoint</Application>
  <PresentationFormat>宽屏</PresentationFormat>
  <Paragraphs>74</Paragraphs>
  <Slides>12</Slides>
  <Notes>0</Notes>
  <HiddenSlides>0</HiddenSlides>
  <MMClips>7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19" baseType="lpstr">
      <vt:lpstr>等线</vt:lpstr>
      <vt:lpstr>Arial</vt:lpstr>
      <vt:lpstr>Calibri</vt:lpstr>
      <vt:lpstr>Cambria Math</vt:lpstr>
      <vt:lpstr>Century Gothic</vt:lpstr>
      <vt:lpstr>Wingdings 3</vt:lpstr>
      <vt:lpstr>离子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Zitao Yu</dc:creator>
  <cp:lastModifiedBy>Zitao Yu</cp:lastModifiedBy>
  <cp:revision>15</cp:revision>
  <dcterms:created xsi:type="dcterms:W3CDTF">2020-11-22T10:22:24Z</dcterms:created>
  <dcterms:modified xsi:type="dcterms:W3CDTF">2020-11-23T19:52:17Z</dcterms:modified>
</cp:coreProperties>
</file>